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6" r:id="rId2"/>
    <p:sldId id="257" r:id="rId3"/>
    <p:sldId id="266" r:id="rId4"/>
    <p:sldId id="284" r:id="rId5"/>
    <p:sldId id="271" r:id="rId6"/>
    <p:sldId id="268" r:id="rId7"/>
    <p:sldId id="286" r:id="rId8"/>
    <p:sldId id="269" r:id="rId9"/>
    <p:sldId id="285" r:id="rId10"/>
    <p:sldId id="270" r:id="rId11"/>
    <p:sldId id="267" r:id="rId12"/>
    <p:sldId id="276" r:id="rId13"/>
    <p:sldId id="289" r:id="rId14"/>
    <p:sldId id="290" r:id="rId15"/>
    <p:sldId id="287" r:id="rId16"/>
    <p:sldId id="272" r:id="rId17"/>
    <p:sldId id="273" r:id="rId18"/>
    <p:sldId id="274" r:id="rId19"/>
    <p:sldId id="275" r:id="rId20"/>
    <p:sldId id="281" r:id="rId21"/>
    <p:sldId id="282" r:id="rId22"/>
    <p:sldId id="283" r:id="rId23"/>
    <p:sldId id="278" r:id="rId24"/>
    <p:sldId id="277"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615" autoAdjust="0"/>
    <p:restoredTop sz="86322" autoAdjust="0"/>
  </p:normalViewPr>
  <p:slideViewPr>
    <p:cSldViewPr>
      <p:cViewPr varScale="1">
        <p:scale>
          <a:sx n="70" d="100"/>
          <a:sy n="70" d="100"/>
        </p:scale>
        <p:origin x="-96" y="-666"/>
      </p:cViewPr>
      <p:guideLst>
        <p:guide orient="horz" pos="2160"/>
        <p:guide pos="2880"/>
      </p:guideLst>
    </p:cSldViewPr>
  </p:slideViewPr>
  <p:outlineViewPr>
    <p:cViewPr>
      <p:scale>
        <a:sx n="33" d="100"/>
        <a:sy n="33" d="100"/>
      </p:scale>
      <p:origin x="0" y="45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8D304F-A66B-4878-85A9-5783106CA6FF}" type="datetimeFigureOut">
              <a:rPr lang="en-US" smtClean="0"/>
              <a:t>11/8/2013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9AF3D6-6CEB-4966-BBC2-F811AEF83778}" type="slidenum">
              <a:rPr lang="en-US" smtClean="0"/>
              <a:t>‹#›</a:t>
            </a:fld>
            <a:endParaRPr lang="en-US"/>
          </a:p>
        </p:txBody>
      </p:sp>
    </p:spTree>
    <p:extLst>
      <p:ext uri="{BB962C8B-B14F-4D97-AF65-F5344CB8AC3E}">
        <p14:creationId xmlns:p14="http://schemas.microsoft.com/office/powerpoint/2010/main" val="1590613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KC</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2</a:t>
            </a:fld>
            <a:endParaRPr lang="en-US"/>
          </a:p>
        </p:txBody>
      </p:sp>
    </p:spTree>
    <p:extLst>
      <p:ext uri="{BB962C8B-B14F-4D97-AF65-F5344CB8AC3E}">
        <p14:creationId xmlns:p14="http://schemas.microsoft.com/office/powerpoint/2010/main" val="1021357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KC</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3</a:t>
            </a:fld>
            <a:endParaRPr lang="en-US"/>
          </a:p>
        </p:txBody>
      </p:sp>
    </p:spTree>
    <p:extLst>
      <p:ext uri="{BB962C8B-B14F-4D97-AF65-F5344CB8AC3E}">
        <p14:creationId xmlns:p14="http://schemas.microsoft.com/office/powerpoint/2010/main" val="3401601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KC</a:t>
            </a:r>
          </a:p>
          <a:p>
            <a:endParaRPr lang="en-US" dirty="0" smtClean="0"/>
          </a:p>
          <a:p>
            <a:r>
              <a:rPr lang="en-US" dirty="0" smtClean="0"/>
              <a:t>Cockpit</a:t>
            </a:r>
            <a:r>
              <a:rPr lang="en-US" baseline="0" dirty="0" smtClean="0"/>
              <a:t> – most important device pilot reads</a:t>
            </a:r>
          </a:p>
          <a:p>
            <a:endParaRPr lang="en-US" baseline="0" dirty="0" smtClean="0"/>
          </a:p>
          <a:p>
            <a:r>
              <a:rPr lang="en-US" baseline="0" dirty="0" smtClean="0"/>
              <a:t>Fighter Jet – uses </a:t>
            </a:r>
            <a:r>
              <a:rPr lang="en-US" baseline="0" dirty="0" smtClean="0"/>
              <a:t>radar altimeter </a:t>
            </a:r>
            <a:r>
              <a:rPr lang="en-US" baseline="0" dirty="0" smtClean="0"/>
              <a:t>in regards to stealth missions</a:t>
            </a:r>
          </a:p>
          <a:p>
            <a:endParaRPr lang="en-US" baseline="0" dirty="0" smtClean="0"/>
          </a:p>
          <a:p>
            <a:r>
              <a:rPr lang="en-US" baseline="0" dirty="0" smtClean="0"/>
              <a:t>Mapping and surveying landscapes</a:t>
            </a:r>
          </a:p>
          <a:p>
            <a:endParaRPr lang="en-US" baseline="0" dirty="0" smtClean="0"/>
          </a:p>
          <a:p>
            <a:r>
              <a:rPr lang="en-US" baseline="0" dirty="0" smtClean="0"/>
              <a:t>Altimeters used to combat “Altitude Sickness”</a:t>
            </a:r>
          </a:p>
        </p:txBody>
      </p:sp>
      <p:sp>
        <p:nvSpPr>
          <p:cNvPr id="4" name="Slide Number Placeholder 3"/>
          <p:cNvSpPr>
            <a:spLocks noGrp="1"/>
          </p:cNvSpPr>
          <p:nvPr>
            <p:ph type="sldNum" sz="quarter" idx="10"/>
          </p:nvPr>
        </p:nvSpPr>
        <p:spPr/>
        <p:txBody>
          <a:bodyPr/>
          <a:lstStyle/>
          <a:p>
            <a:fld id="{709AF3D6-6CEB-4966-BBC2-F811AEF83778}" type="slidenum">
              <a:rPr lang="en-US" smtClean="0"/>
              <a:t>5</a:t>
            </a:fld>
            <a:endParaRPr lang="en-US"/>
          </a:p>
        </p:txBody>
      </p:sp>
    </p:spTree>
    <p:extLst>
      <p:ext uri="{BB962C8B-B14F-4D97-AF65-F5344CB8AC3E}">
        <p14:creationId xmlns:p14="http://schemas.microsoft.com/office/powerpoint/2010/main" val="512627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MJ</a:t>
            </a:r>
          </a:p>
          <a:p>
            <a:endParaRPr lang="en-US" dirty="0" smtClean="0"/>
          </a:p>
          <a:p>
            <a:r>
              <a:rPr lang="en-US" dirty="0" smtClean="0"/>
              <a:t>Determine altitude by trilateration (determine absolute/relative locations) using 4 or more satellites</a:t>
            </a:r>
          </a:p>
          <a:p>
            <a:r>
              <a:rPr lang="en-US" dirty="0" smtClean="0"/>
              <a:t> </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6</a:t>
            </a:fld>
            <a:endParaRPr lang="en-US"/>
          </a:p>
        </p:txBody>
      </p:sp>
    </p:spTree>
    <p:extLst>
      <p:ext uri="{BB962C8B-B14F-4D97-AF65-F5344CB8AC3E}">
        <p14:creationId xmlns:p14="http://schemas.microsoft.com/office/powerpoint/2010/main" val="4040807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MJ</a:t>
            </a:r>
          </a:p>
          <a:p>
            <a:endParaRPr lang="en-US" dirty="0" smtClean="0"/>
          </a:p>
          <a:p>
            <a:r>
              <a:rPr lang="en-US" dirty="0" smtClean="0"/>
              <a:t>Radar developed</a:t>
            </a:r>
            <a:r>
              <a:rPr lang="en-US" baseline="0" dirty="0" smtClean="0"/>
              <a:t> during WWII</a:t>
            </a:r>
          </a:p>
          <a:p>
            <a:r>
              <a:rPr lang="en-US" baseline="0" dirty="0" smtClean="0"/>
              <a:t>	- Radio Waves emitted and since we know the speed at which the radio waves are traveling, we can determine the distance from the source by the time it takes to reflect back. </a:t>
            </a:r>
          </a:p>
          <a:p>
            <a:endParaRPr lang="en-US" baseline="0" dirty="0" smtClean="0"/>
          </a:p>
          <a:p>
            <a:r>
              <a:rPr lang="en-US" baseline="0" dirty="0" err="1" smtClean="0"/>
              <a:t>LiDAR</a:t>
            </a:r>
            <a:r>
              <a:rPr lang="en-US" baseline="0" dirty="0" smtClean="0"/>
              <a:t> invented in 1960s</a:t>
            </a:r>
          </a:p>
          <a:p>
            <a:r>
              <a:rPr lang="en-US" baseline="0" dirty="0" smtClean="0"/>
              <a:t>	-Combines a laser’s focus with radar’s concepts of measuring reflection time</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8</a:t>
            </a:fld>
            <a:endParaRPr lang="en-US"/>
          </a:p>
        </p:txBody>
      </p:sp>
    </p:spTree>
    <p:extLst>
      <p:ext uri="{BB962C8B-B14F-4D97-AF65-F5344CB8AC3E}">
        <p14:creationId xmlns:p14="http://schemas.microsoft.com/office/powerpoint/2010/main" val="1779405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MJ</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LiDAR</a:t>
            </a:r>
            <a:r>
              <a:rPr lang="en-US" baseline="0" dirty="0" smtClean="0"/>
              <a:t> used extensively in atmospheric research &amp; meteorology, surveying &amp; mapping, space missions (Apollo 15 used </a:t>
            </a:r>
            <a:r>
              <a:rPr lang="en-US" baseline="0" dirty="0" err="1" smtClean="0"/>
              <a:t>LiDAR</a:t>
            </a:r>
            <a:r>
              <a:rPr lang="en-US" baseline="0" dirty="0" smtClean="0"/>
              <a:t> to map the moon’s surface)</a:t>
            </a:r>
            <a:endParaRPr lang="en-US" dirty="0" smtClean="0"/>
          </a:p>
          <a:p>
            <a:endParaRPr lang="en-US" dirty="0" smtClean="0"/>
          </a:p>
          <a:p>
            <a:r>
              <a:rPr lang="en-US" dirty="0" smtClean="0"/>
              <a:t>Forestry</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10</a:t>
            </a:fld>
            <a:endParaRPr lang="en-US"/>
          </a:p>
        </p:txBody>
      </p:sp>
    </p:spTree>
    <p:extLst>
      <p:ext uri="{BB962C8B-B14F-4D97-AF65-F5344CB8AC3E}">
        <p14:creationId xmlns:p14="http://schemas.microsoft.com/office/powerpoint/2010/main" val="1705161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MJ</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11</a:t>
            </a:fld>
            <a:endParaRPr lang="en-US"/>
          </a:p>
        </p:txBody>
      </p:sp>
    </p:spTree>
    <p:extLst>
      <p:ext uri="{BB962C8B-B14F-4D97-AF65-F5344CB8AC3E}">
        <p14:creationId xmlns:p14="http://schemas.microsoft.com/office/powerpoint/2010/main" val="3684843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Independent – GPS</a:t>
            </a:r>
            <a:r>
              <a:rPr lang="en-US" baseline="0" dirty="0" smtClean="0"/>
              <a:t> depends on several satellites to triangulate position</a:t>
            </a:r>
          </a:p>
          <a:p>
            <a:r>
              <a:rPr lang="en-US" baseline="0" dirty="0" smtClean="0"/>
              <a:t>	- With a barometer, all we will need is a constant (Air Pressure)</a:t>
            </a:r>
          </a:p>
          <a:p>
            <a:r>
              <a:rPr lang="en-US" baseline="0" dirty="0" smtClean="0"/>
              <a:t>	</a:t>
            </a:r>
          </a:p>
          <a:p>
            <a:r>
              <a:rPr lang="en-US" baseline="0" dirty="0" smtClean="0"/>
              <a:t>	- Will be able to sense changes in air pressure regardless of direction</a:t>
            </a:r>
          </a:p>
          <a:p>
            <a:r>
              <a:rPr lang="en-US" baseline="0" dirty="0" smtClean="0"/>
              <a:t>	- </a:t>
            </a:r>
            <a:r>
              <a:rPr lang="en-US" baseline="0" dirty="0" err="1" smtClean="0"/>
              <a:t>LiDAR</a:t>
            </a:r>
            <a:r>
              <a:rPr lang="en-US" baseline="0" dirty="0" smtClean="0"/>
              <a:t> would require a downward facing sensor (that’s where our ejection charges 	are)</a:t>
            </a:r>
          </a:p>
          <a:p>
            <a:r>
              <a:rPr lang="en-US" baseline="0" dirty="0" smtClean="0"/>
              <a:t>Cheaper </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12</a:t>
            </a:fld>
            <a:endParaRPr lang="en-US"/>
          </a:p>
        </p:txBody>
      </p:sp>
    </p:spTree>
    <p:extLst>
      <p:ext uri="{BB962C8B-B14F-4D97-AF65-F5344CB8AC3E}">
        <p14:creationId xmlns:p14="http://schemas.microsoft.com/office/powerpoint/2010/main" val="348452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Independent – GPS</a:t>
            </a:r>
            <a:r>
              <a:rPr lang="en-US" baseline="0" dirty="0" smtClean="0"/>
              <a:t> depends on several satellites to triangulate position</a:t>
            </a:r>
          </a:p>
          <a:p>
            <a:r>
              <a:rPr lang="en-US" baseline="0" dirty="0" smtClean="0"/>
              <a:t>	- With a barometer, all we will need is a constant (Air Pressure)</a:t>
            </a:r>
          </a:p>
          <a:p>
            <a:r>
              <a:rPr lang="en-US" baseline="0" dirty="0" smtClean="0"/>
              <a:t>	</a:t>
            </a:r>
          </a:p>
          <a:p>
            <a:r>
              <a:rPr lang="en-US" baseline="0" dirty="0" smtClean="0"/>
              <a:t>	- Will be able to sense changes in air pressure regardless of direction</a:t>
            </a:r>
          </a:p>
          <a:p>
            <a:r>
              <a:rPr lang="en-US" baseline="0" dirty="0" smtClean="0"/>
              <a:t>	- </a:t>
            </a:r>
            <a:r>
              <a:rPr lang="en-US" baseline="0" dirty="0" err="1" smtClean="0"/>
              <a:t>LiDAR</a:t>
            </a:r>
            <a:r>
              <a:rPr lang="en-US" baseline="0" dirty="0" smtClean="0"/>
              <a:t> would require a downward facing sensor (that’s where our ejection charges 	are)</a:t>
            </a:r>
          </a:p>
          <a:p>
            <a:r>
              <a:rPr lang="en-US" baseline="0" dirty="0" smtClean="0"/>
              <a:t>Cheaper </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13</a:t>
            </a:fld>
            <a:endParaRPr lang="en-US"/>
          </a:p>
        </p:txBody>
      </p:sp>
    </p:spTree>
    <p:extLst>
      <p:ext uri="{BB962C8B-B14F-4D97-AF65-F5344CB8AC3E}">
        <p14:creationId xmlns:p14="http://schemas.microsoft.com/office/powerpoint/2010/main" val="348452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Independent – GPS</a:t>
            </a:r>
            <a:r>
              <a:rPr lang="en-US" baseline="0" dirty="0" smtClean="0"/>
              <a:t> depends on several satellites to triangulate position</a:t>
            </a:r>
          </a:p>
          <a:p>
            <a:r>
              <a:rPr lang="en-US" baseline="0" dirty="0" smtClean="0"/>
              <a:t>	- With a barometer, all we will need is a constant (Air Pressure)</a:t>
            </a:r>
          </a:p>
          <a:p>
            <a:r>
              <a:rPr lang="en-US" baseline="0" dirty="0" smtClean="0"/>
              <a:t>	</a:t>
            </a:r>
          </a:p>
          <a:p>
            <a:r>
              <a:rPr lang="en-US" baseline="0" dirty="0" smtClean="0"/>
              <a:t>	- Will be able to sense changes in air pressure regardless of direction</a:t>
            </a:r>
          </a:p>
          <a:p>
            <a:r>
              <a:rPr lang="en-US" baseline="0" dirty="0" smtClean="0"/>
              <a:t>	- </a:t>
            </a:r>
            <a:r>
              <a:rPr lang="en-US" baseline="0" dirty="0" err="1" smtClean="0"/>
              <a:t>LiDAR</a:t>
            </a:r>
            <a:r>
              <a:rPr lang="en-US" baseline="0" dirty="0" smtClean="0"/>
              <a:t> would require a downward facing sensor (that’s where our ejection charges 	are)</a:t>
            </a:r>
          </a:p>
          <a:p>
            <a:r>
              <a:rPr lang="en-US" baseline="0" dirty="0" smtClean="0"/>
              <a:t>Cheaper </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15</a:t>
            </a:fld>
            <a:endParaRPr lang="en-US"/>
          </a:p>
        </p:txBody>
      </p:sp>
    </p:spTree>
    <p:extLst>
      <p:ext uri="{BB962C8B-B14F-4D97-AF65-F5344CB8AC3E}">
        <p14:creationId xmlns:p14="http://schemas.microsoft.com/office/powerpoint/2010/main" val="348452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RL</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16</a:t>
            </a:fld>
            <a:endParaRPr lang="en-US"/>
          </a:p>
        </p:txBody>
      </p:sp>
    </p:spTree>
    <p:extLst>
      <p:ext uri="{BB962C8B-B14F-4D97-AF65-F5344CB8AC3E}">
        <p14:creationId xmlns:p14="http://schemas.microsoft.com/office/powerpoint/2010/main" val="2259460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RL</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17</a:t>
            </a:fld>
            <a:endParaRPr lang="en-US"/>
          </a:p>
        </p:txBody>
      </p:sp>
    </p:spTree>
    <p:extLst>
      <p:ext uri="{BB962C8B-B14F-4D97-AF65-F5344CB8AC3E}">
        <p14:creationId xmlns:p14="http://schemas.microsoft.com/office/powerpoint/2010/main" val="4216488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RL</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18</a:t>
            </a:fld>
            <a:endParaRPr lang="en-US"/>
          </a:p>
        </p:txBody>
      </p:sp>
    </p:spTree>
    <p:extLst>
      <p:ext uri="{BB962C8B-B14F-4D97-AF65-F5344CB8AC3E}">
        <p14:creationId xmlns:p14="http://schemas.microsoft.com/office/powerpoint/2010/main" val="388170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RL</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19</a:t>
            </a:fld>
            <a:endParaRPr lang="en-US"/>
          </a:p>
        </p:txBody>
      </p:sp>
    </p:spTree>
    <p:extLst>
      <p:ext uri="{BB962C8B-B14F-4D97-AF65-F5344CB8AC3E}">
        <p14:creationId xmlns:p14="http://schemas.microsoft.com/office/powerpoint/2010/main" val="2614226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20</a:t>
            </a:fld>
            <a:endParaRPr lang="en-US"/>
          </a:p>
        </p:txBody>
      </p:sp>
    </p:spTree>
    <p:extLst>
      <p:ext uri="{BB962C8B-B14F-4D97-AF65-F5344CB8AC3E}">
        <p14:creationId xmlns:p14="http://schemas.microsoft.com/office/powerpoint/2010/main" val="2927866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21</a:t>
            </a:fld>
            <a:endParaRPr lang="en-US"/>
          </a:p>
        </p:txBody>
      </p:sp>
    </p:spTree>
    <p:extLst>
      <p:ext uri="{BB962C8B-B14F-4D97-AF65-F5344CB8AC3E}">
        <p14:creationId xmlns:p14="http://schemas.microsoft.com/office/powerpoint/2010/main" val="3366750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22</a:t>
            </a:fld>
            <a:endParaRPr lang="en-US"/>
          </a:p>
        </p:txBody>
      </p:sp>
    </p:spTree>
    <p:extLst>
      <p:ext uri="{BB962C8B-B14F-4D97-AF65-F5344CB8AC3E}">
        <p14:creationId xmlns:p14="http://schemas.microsoft.com/office/powerpoint/2010/main" val="776796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KC</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23</a:t>
            </a:fld>
            <a:endParaRPr lang="en-US"/>
          </a:p>
        </p:txBody>
      </p:sp>
    </p:spTree>
    <p:extLst>
      <p:ext uri="{BB962C8B-B14F-4D97-AF65-F5344CB8AC3E}">
        <p14:creationId xmlns:p14="http://schemas.microsoft.com/office/powerpoint/2010/main" val="24462455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KC</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24</a:t>
            </a:fld>
            <a:endParaRPr lang="en-US"/>
          </a:p>
        </p:txBody>
      </p:sp>
    </p:spTree>
    <p:extLst>
      <p:ext uri="{BB962C8B-B14F-4D97-AF65-F5344CB8AC3E}">
        <p14:creationId xmlns:p14="http://schemas.microsoft.com/office/powerpoint/2010/main" val="29793777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KC</a:t>
            </a:r>
            <a:endParaRPr lang="en-US" dirty="0"/>
          </a:p>
        </p:txBody>
      </p:sp>
      <p:sp>
        <p:nvSpPr>
          <p:cNvPr id="4" name="Slide Number Placeholder 3"/>
          <p:cNvSpPr>
            <a:spLocks noGrp="1"/>
          </p:cNvSpPr>
          <p:nvPr>
            <p:ph type="sldNum" sz="quarter" idx="10"/>
          </p:nvPr>
        </p:nvSpPr>
        <p:spPr/>
        <p:txBody>
          <a:bodyPr/>
          <a:lstStyle/>
          <a:p>
            <a:fld id="{709AF3D6-6CEB-4966-BBC2-F811AEF83778}" type="slidenum">
              <a:rPr lang="en-US" smtClean="0"/>
              <a:t>25</a:t>
            </a:fld>
            <a:endParaRPr lang="en-US"/>
          </a:p>
        </p:txBody>
      </p:sp>
    </p:spTree>
    <p:extLst>
      <p:ext uri="{BB962C8B-B14F-4D97-AF65-F5344CB8AC3E}">
        <p14:creationId xmlns:p14="http://schemas.microsoft.com/office/powerpoint/2010/main" val="2673222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D305968-BC06-4B7E-8B79-EF486D29E421}" type="datetimeFigureOut">
              <a:rPr lang="en-US" smtClean="0"/>
              <a:t>11/8/2013</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CF4DE223-5625-436C-A887-6628B1BCBCE5}"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305968-BC06-4B7E-8B79-EF486D29E421}" type="datetimeFigureOut">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DE223-5625-436C-A887-6628B1BCBC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305968-BC06-4B7E-8B79-EF486D29E421}" type="datetimeFigureOut">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DE223-5625-436C-A887-6628B1BCBCE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305968-BC06-4B7E-8B79-EF486D29E421}" type="datetimeFigureOut">
              <a:rPr lang="en-US" smtClean="0"/>
              <a:t>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DE223-5625-436C-A887-6628B1BCBCE5}"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305968-BC06-4B7E-8B79-EF486D29E421}" type="datetimeFigureOut">
              <a:rPr lang="en-US" smtClean="0"/>
              <a:t>11/8/2013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4DE223-5625-436C-A887-6628B1BCBC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305968-BC06-4B7E-8B79-EF486D29E421}" type="datetimeFigureOut">
              <a:rPr lang="en-US" smtClean="0"/>
              <a:t>11/8/2013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4DE223-5625-436C-A887-6628B1BCBC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305968-BC06-4B7E-8B79-EF486D29E421}" type="datetimeFigureOut">
              <a:rPr lang="en-US" smtClean="0"/>
              <a:t>11/8/2013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4DE223-5625-436C-A887-6628B1BCBC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305968-BC06-4B7E-8B79-EF486D29E421}" type="datetimeFigureOut">
              <a:rPr lang="en-US" smtClean="0"/>
              <a:t>11/8/2013</a:t>
            </a:fld>
            <a:endParaRPr lang="en-US"/>
          </a:p>
        </p:txBody>
      </p:sp>
      <p:sp>
        <p:nvSpPr>
          <p:cNvPr id="7" name="Slide Number Placeholder 6"/>
          <p:cNvSpPr>
            <a:spLocks noGrp="1"/>
          </p:cNvSpPr>
          <p:nvPr>
            <p:ph type="sldNum" sz="quarter" idx="12"/>
          </p:nvPr>
        </p:nvSpPr>
        <p:spPr/>
        <p:txBody>
          <a:bodyPr/>
          <a:lstStyle/>
          <a:p>
            <a:fld id="{CF4DE223-5625-436C-A887-6628B1BCBCE5}"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305968-BC06-4B7E-8B79-EF486D29E421}" type="datetimeFigureOut">
              <a:rPr lang="en-US" smtClean="0"/>
              <a:t>11/8/2013</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CF4DE223-5625-436C-A887-6628B1BCBC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305968-BC06-4B7E-8B79-EF486D29E421}" type="datetimeFigureOut">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DE223-5625-436C-A887-6628B1BCBC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305968-BC06-4B7E-8B79-EF486D29E421}" type="datetimeFigureOut">
              <a:rPr lang="en-US" smtClean="0"/>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DE223-5625-436C-A887-6628B1BCBCE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D305968-BC06-4B7E-8B79-EF486D29E421}" type="datetimeFigureOut">
              <a:rPr lang="en-US" smtClean="0"/>
              <a:t>11/8/2013</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CF4DE223-5625-436C-A887-6628B1BCBCE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gif"/><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Altimeters</a:t>
            </a:r>
            <a:endParaRPr lang="en-US" b="1" dirty="0"/>
          </a:p>
        </p:txBody>
      </p:sp>
      <p:sp>
        <p:nvSpPr>
          <p:cNvPr id="3" name="Subtitle 2"/>
          <p:cNvSpPr>
            <a:spLocks noGrp="1"/>
          </p:cNvSpPr>
          <p:nvPr>
            <p:ph type="subTitle" idx="1"/>
          </p:nvPr>
        </p:nvSpPr>
        <p:spPr/>
        <p:txBody>
          <a:bodyPr>
            <a:normAutofit lnSpcReduction="10000"/>
          </a:bodyPr>
          <a:lstStyle/>
          <a:p>
            <a:pPr algn="ctr"/>
            <a:r>
              <a:rPr lang="en-US" dirty="0" smtClean="0"/>
              <a:t>Team 7:</a:t>
            </a:r>
          </a:p>
          <a:p>
            <a:r>
              <a:rPr lang="en-US" dirty="0" smtClean="0"/>
              <a:t>K. Christian	M. Jones</a:t>
            </a:r>
          </a:p>
          <a:p>
            <a:r>
              <a:rPr lang="en-US" dirty="0" smtClean="0"/>
              <a:t>R. </a:t>
            </a:r>
            <a:r>
              <a:rPr lang="en-US" dirty="0" err="1" smtClean="0"/>
              <a:t>Lupinski</a:t>
            </a:r>
            <a:r>
              <a:rPr lang="en-US" dirty="0" smtClean="0"/>
              <a:t>	I. McCall</a:t>
            </a:r>
          </a:p>
          <a:p>
            <a:r>
              <a:rPr lang="en-US" dirty="0" smtClean="0"/>
              <a:t>T. Thomas</a:t>
            </a:r>
            <a:endParaRPr lang="en-US" dirty="0"/>
          </a:p>
        </p:txBody>
      </p:sp>
    </p:spTree>
    <p:extLst>
      <p:ext uri="{BB962C8B-B14F-4D97-AF65-F5344CB8AC3E}">
        <p14:creationId xmlns:p14="http://schemas.microsoft.com/office/powerpoint/2010/main" val="10070466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normAutofit lnSpcReduction="10000"/>
          </a:bodyPr>
          <a:lstStyle/>
          <a:p>
            <a:r>
              <a:rPr lang="en-US" dirty="0" smtClean="0"/>
              <a:t>Introduction</a:t>
            </a:r>
          </a:p>
          <a:p>
            <a:r>
              <a:rPr lang="en-US" dirty="0" smtClean="0"/>
              <a:t>Types of Altimeters</a:t>
            </a:r>
          </a:p>
          <a:p>
            <a:pPr lvl="1"/>
            <a:r>
              <a:rPr lang="en-US" dirty="0" smtClean="0"/>
              <a:t>Applications</a:t>
            </a:r>
          </a:p>
          <a:p>
            <a:r>
              <a:rPr lang="en-US" baseline="0" dirty="0" smtClean="0"/>
              <a:t>Barometric Altimeters</a:t>
            </a:r>
          </a:p>
          <a:p>
            <a:pPr marL="617220" lvl="2"/>
            <a:r>
              <a:rPr lang="en-US" dirty="0" smtClean="0"/>
              <a:t>Advantages/Disadvantages</a:t>
            </a:r>
            <a:endParaRPr lang="en-US" baseline="0" dirty="0" smtClean="0"/>
          </a:p>
          <a:p>
            <a:r>
              <a:rPr lang="en-US" baseline="0" dirty="0" smtClean="0"/>
              <a:t>Our </a:t>
            </a:r>
            <a:r>
              <a:rPr lang="en-US" baseline="0" dirty="0" smtClean="0"/>
              <a:t>Project</a:t>
            </a:r>
          </a:p>
          <a:p>
            <a:pPr lvl="1"/>
            <a:r>
              <a:rPr lang="en-US" baseline="0" dirty="0" smtClean="0"/>
              <a:t>A Peek</a:t>
            </a:r>
            <a:r>
              <a:rPr lang="en-US" dirty="0" smtClean="0"/>
              <a:t> Inside Our Altimeter</a:t>
            </a:r>
            <a:endParaRPr lang="en-US" baseline="0" dirty="0" smtClean="0"/>
          </a:p>
          <a:p>
            <a:pPr lvl="1"/>
            <a:r>
              <a:rPr lang="en-US" baseline="0" dirty="0" smtClean="0"/>
              <a:t>ATD Conversion</a:t>
            </a:r>
          </a:p>
          <a:p>
            <a:pPr lvl="1"/>
            <a:r>
              <a:rPr lang="en-US" dirty="0" smtClean="0"/>
              <a:t>The Bigger Picture</a:t>
            </a:r>
            <a:endParaRPr lang="en-US" baseline="0" dirty="0" smtClean="0"/>
          </a:p>
        </p:txBody>
      </p:sp>
    </p:spTree>
    <p:extLst>
      <p:ext uri="{BB962C8B-B14F-4D97-AF65-F5344CB8AC3E}">
        <p14:creationId xmlns:p14="http://schemas.microsoft.com/office/powerpoint/2010/main" val="2725635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pPr marL="68580" indent="0" algn="ctr">
              <a:buNone/>
            </a:pPr>
            <a:r>
              <a:rPr lang="en-US" dirty="0" smtClean="0"/>
              <a:t>What is an altimeter?</a:t>
            </a:r>
          </a:p>
          <a:p>
            <a:r>
              <a:rPr lang="en-US" dirty="0" smtClean="0"/>
              <a:t>Altimetry</a:t>
            </a:r>
          </a:p>
          <a:p>
            <a:pPr lvl="1"/>
            <a:r>
              <a:rPr lang="en-US" dirty="0" smtClean="0"/>
              <a:t>(Latin: </a:t>
            </a:r>
            <a:r>
              <a:rPr lang="en-US" b="1" i="1" dirty="0" err="1" smtClean="0"/>
              <a:t>altus</a:t>
            </a:r>
            <a:r>
              <a:rPr lang="en-US" b="1" i="1" dirty="0" smtClean="0"/>
              <a:t>- ,</a:t>
            </a:r>
            <a:r>
              <a:rPr lang="en-US" dirty="0" smtClean="0"/>
              <a:t> “height”)</a:t>
            </a:r>
          </a:p>
          <a:p>
            <a:pPr marL="365760" lvl="1" indent="0">
              <a:buNone/>
            </a:pPr>
            <a:r>
              <a:rPr lang="en-US" dirty="0" smtClean="0"/>
              <a:t>			+</a:t>
            </a:r>
            <a:endParaRPr lang="en-US" dirty="0" smtClean="0"/>
          </a:p>
          <a:p>
            <a:pPr lvl="1"/>
            <a:r>
              <a:rPr lang="en-US" dirty="0" smtClean="0"/>
              <a:t>(Greek: </a:t>
            </a:r>
            <a:r>
              <a:rPr lang="en-US" b="1" i="1" dirty="0" smtClean="0"/>
              <a:t>-</a:t>
            </a:r>
            <a:r>
              <a:rPr lang="en-US" b="1" i="1" dirty="0" err="1" smtClean="0"/>
              <a:t>metron</a:t>
            </a:r>
            <a:r>
              <a:rPr lang="en-US" b="1" i="1" dirty="0" smtClean="0"/>
              <a:t>,</a:t>
            </a:r>
            <a:r>
              <a:rPr lang="en-US" dirty="0" smtClean="0"/>
              <a:t> “measurement”)</a:t>
            </a:r>
          </a:p>
          <a:p>
            <a:pPr marL="68580" indent="0">
              <a:buNone/>
            </a:pPr>
            <a:endParaRPr lang="en-US" baseline="0" dirty="0" smtClean="0"/>
          </a:p>
          <a:p>
            <a:r>
              <a:rPr lang="en-US" i="1" dirty="0" smtClean="0"/>
              <a:t>Instrument/Device that measures height or altitude, from a fixed level </a:t>
            </a:r>
            <a:r>
              <a:rPr lang="en-US" i="1" dirty="0" smtClean="0"/>
              <a:t>(</a:t>
            </a:r>
            <a:r>
              <a:rPr lang="en-US" i="1" dirty="0" smtClean="0"/>
              <a:t>usually the ground) </a:t>
            </a:r>
            <a:endParaRPr lang="en-US" i="1" baseline="0" dirty="0" smtClean="0"/>
          </a:p>
        </p:txBody>
      </p:sp>
    </p:spTree>
    <p:extLst>
      <p:ext uri="{BB962C8B-B14F-4D97-AF65-F5344CB8AC3E}">
        <p14:creationId xmlns:p14="http://schemas.microsoft.com/office/powerpoint/2010/main" val="21103408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What’s the significance?</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2362200"/>
            <a:ext cx="6686019" cy="4136073"/>
          </a:xfrm>
        </p:spPr>
      </p:pic>
    </p:spTree>
    <p:extLst>
      <p:ext uri="{BB962C8B-B14F-4D97-AF65-F5344CB8AC3E}">
        <p14:creationId xmlns:p14="http://schemas.microsoft.com/office/powerpoint/2010/main" val="19786820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Applications</a:t>
            </a:r>
            <a:endParaRPr lang="en-US" dirty="0"/>
          </a:p>
        </p:txBody>
      </p:sp>
      <p:pic>
        <p:nvPicPr>
          <p:cNvPr id="3074" name="Picture 2" descr="\\filer1.egr.msu.edu\cifs.homedir\dotwindows\Desktop\Tech Presentation Pics\Airline-Cockp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333556"/>
            <a:ext cx="3926984" cy="18288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filer1.egr.msu.edu\cifs.homedir\dotwindows\Desktop\Tech Presentation Pics\lidar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162356"/>
            <a:ext cx="3926984" cy="237338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iler1.egr.msu.edu\cifs.homedir\dotwindows\Desktop\Tech Presentation Pics\209949-ace combat head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4060" y="2327739"/>
            <a:ext cx="4282739" cy="1834617"/>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filer1.egr.msu.edu\cifs.homedir\dotwindows\Desktop\Tech Presentation Pics\croppedimage555400-Everest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4062" y="4162356"/>
            <a:ext cx="4282737" cy="2373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1486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Altimeter Types: GPS</a:t>
            </a:r>
            <a:endParaRPr lang="en-US" dirty="0"/>
          </a:p>
        </p:txBody>
      </p:sp>
      <p:sp>
        <p:nvSpPr>
          <p:cNvPr id="3" name="Content Placeholder 2"/>
          <p:cNvSpPr>
            <a:spLocks noGrp="1"/>
          </p:cNvSpPr>
          <p:nvPr>
            <p:ph idx="1"/>
          </p:nvPr>
        </p:nvSpPr>
        <p:spPr/>
        <p:txBody>
          <a:bodyPr>
            <a:normAutofit/>
          </a:bodyPr>
          <a:lstStyle/>
          <a:p>
            <a:pPr marL="68580" indent="0">
              <a:buNone/>
            </a:pPr>
            <a:r>
              <a:rPr lang="en-US" dirty="0" smtClean="0"/>
              <a:t>Global Positioning System</a:t>
            </a:r>
          </a:p>
        </p:txBody>
      </p:sp>
      <p:pic>
        <p:nvPicPr>
          <p:cNvPr id="5123" name="Picture 3" descr="\\filer1.egr.msu.edu\cifs.homedir\dotwindows\Desktop\Tech Presentation Pics\satellit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819400"/>
            <a:ext cx="4552336" cy="3292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2357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GPS Trilateration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9800" y="2590800"/>
            <a:ext cx="4537559" cy="3346450"/>
          </a:xfrm>
        </p:spPr>
      </p:pic>
    </p:spTree>
    <p:extLst>
      <p:ext uri="{BB962C8B-B14F-4D97-AF65-F5344CB8AC3E}">
        <p14:creationId xmlns:p14="http://schemas.microsoft.com/office/powerpoint/2010/main" val="37702893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Altimeter Types: </a:t>
            </a:r>
            <a:br>
              <a:rPr lang="en-US" dirty="0" smtClean="0"/>
            </a:br>
            <a:r>
              <a:rPr lang="en-US" dirty="0" smtClean="0"/>
              <a:t>Active Remote Sensing</a:t>
            </a:r>
            <a:endParaRPr lang="en-US" dirty="0"/>
          </a:p>
        </p:txBody>
      </p:sp>
      <p:sp>
        <p:nvSpPr>
          <p:cNvPr id="3" name="Content Placeholder 2"/>
          <p:cNvSpPr>
            <a:spLocks noGrp="1"/>
          </p:cNvSpPr>
          <p:nvPr>
            <p:ph idx="1"/>
          </p:nvPr>
        </p:nvSpPr>
        <p:spPr/>
        <p:txBody>
          <a:bodyPr>
            <a:normAutofit/>
          </a:bodyPr>
          <a:lstStyle/>
          <a:p>
            <a:pPr marL="68580" indent="0">
              <a:buNone/>
            </a:pPr>
            <a:r>
              <a:rPr lang="en-US" b="1" dirty="0" smtClean="0"/>
              <a:t>RADAR</a:t>
            </a:r>
          </a:p>
          <a:p>
            <a:r>
              <a:rPr lang="en-US" dirty="0" smtClean="0"/>
              <a:t>Radio waves transmitted to ground, reflection time determines altitude</a:t>
            </a:r>
          </a:p>
          <a:p>
            <a:endParaRPr lang="en-US" dirty="0" smtClean="0"/>
          </a:p>
          <a:p>
            <a:endParaRPr lang="en-US" dirty="0"/>
          </a:p>
          <a:p>
            <a:pPr marL="68580" indent="0">
              <a:buNone/>
            </a:pPr>
            <a:endParaRPr lang="en-US" dirty="0" smtClean="0"/>
          </a:p>
          <a:p>
            <a:pPr marL="68580" indent="0">
              <a:buNone/>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4038600"/>
            <a:ext cx="4904014" cy="2019300"/>
          </a:xfrm>
          <a:prstGeom prst="rect">
            <a:avLst/>
          </a:prstGeom>
        </p:spPr>
      </p:pic>
    </p:spTree>
    <p:extLst>
      <p:ext uri="{BB962C8B-B14F-4D97-AF65-F5344CB8AC3E}">
        <p14:creationId xmlns:p14="http://schemas.microsoft.com/office/powerpoint/2010/main" val="27722798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8580" indent="0" algn="ctr"/>
            <a:r>
              <a:rPr lang="en-US" sz="3600" dirty="0"/>
              <a:t>Active Remote </a:t>
            </a:r>
            <a:r>
              <a:rPr lang="en-US" sz="3600" dirty="0" smtClean="0"/>
              <a:t>Sensing:</a:t>
            </a:r>
            <a:br>
              <a:rPr lang="en-US" sz="3600" dirty="0" smtClean="0"/>
            </a:br>
            <a:r>
              <a:rPr lang="en-US" sz="3400" b="1" dirty="0" err="1" smtClean="0"/>
              <a:t>LiDAR</a:t>
            </a:r>
            <a:r>
              <a:rPr lang="en-US" sz="3400" dirty="0" smtClean="0"/>
              <a:t> </a:t>
            </a:r>
            <a:endParaRPr lang="en-US" sz="3400" dirty="0"/>
          </a:p>
        </p:txBody>
      </p:sp>
      <p:sp>
        <p:nvSpPr>
          <p:cNvPr id="3" name="Content Placeholder 2"/>
          <p:cNvSpPr>
            <a:spLocks noGrp="1"/>
          </p:cNvSpPr>
          <p:nvPr>
            <p:ph sz="quarter" idx="13"/>
          </p:nvPr>
        </p:nvSpPr>
        <p:spPr/>
        <p:txBody>
          <a:bodyPr/>
          <a:lstStyle/>
          <a:p>
            <a:pPr marL="68580" indent="0">
              <a:buNone/>
            </a:pPr>
            <a:r>
              <a:rPr lang="en-US" b="1" dirty="0" smtClean="0"/>
              <a:t>Li</a:t>
            </a:r>
            <a:r>
              <a:rPr lang="en-US" dirty="0" smtClean="0"/>
              <a:t>ght </a:t>
            </a:r>
            <a:r>
              <a:rPr lang="en-US" b="1" dirty="0" smtClean="0"/>
              <a:t>D</a:t>
            </a:r>
            <a:r>
              <a:rPr lang="en-US" dirty="0" smtClean="0"/>
              <a:t>istancing </a:t>
            </a:r>
          </a:p>
          <a:p>
            <a:pPr marL="68580" indent="0">
              <a:buNone/>
            </a:pPr>
            <a:r>
              <a:rPr lang="en-US" b="1" dirty="0" smtClean="0"/>
              <a:t>A</a:t>
            </a:r>
            <a:r>
              <a:rPr lang="en-US" dirty="0" smtClean="0"/>
              <a:t>nd </a:t>
            </a:r>
            <a:r>
              <a:rPr lang="en-US" b="1" dirty="0" smtClean="0"/>
              <a:t>R</a:t>
            </a:r>
            <a:r>
              <a:rPr lang="en-US" dirty="0" smtClean="0"/>
              <a:t>anging</a:t>
            </a:r>
          </a:p>
          <a:p>
            <a:r>
              <a:rPr lang="en-US" dirty="0" smtClean="0"/>
              <a:t>Combines a laser’s focus with radar distancing</a:t>
            </a:r>
          </a:p>
          <a:p>
            <a:r>
              <a:rPr lang="en-US" dirty="0" smtClean="0"/>
              <a:t>Laser adds detailed scanning</a:t>
            </a:r>
            <a:endParaRPr lang="en-US" dirty="0"/>
          </a:p>
        </p:txBody>
      </p:sp>
      <p:pic>
        <p:nvPicPr>
          <p:cNvPr id="7" name="Content Placeholder 6"/>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4419600" y="2209800"/>
            <a:ext cx="4254538" cy="4343400"/>
          </a:xfrm>
        </p:spPr>
      </p:pic>
    </p:spTree>
    <p:extLst>
      <p:ext uri="{BB962C8B-B14F-4D97-AF65-F5344CB8AC3E}">
        <p14:creationId xmlns:p14="http://schemas.microsoft.com/office/powerpoint/2010/main" val="27193743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smtClean="0"/>
              <a:t>LiDAR</a:t>
            </a:r>
            <a:r>
              <a:rPr lang="en-US" dirty="0" smtClean="0"/>
              <a:t> Applications</a:t>
            </a:r>
            <a:endParaRPr lang="en-US" dirty="0"/>
          </a:p>
        </p:txBody>
      </p:sp>
      <p:pic>
        <p:nvPicPr>
          <p:cNvPr id="2050" name="Picture 2" descr="\\filer1.egr.msu.edu\cifs.homedir\dotwindows\Desktop\Tech Presentation Pics\lidar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799" y="2252391"/>
            <a:ext cx="3810001" cy="178620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ler1.egr.msu.edu\cifs.homedir\dotwindows\Desktop\Tech Presentation Pics\tall_tree160-LiDA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799" y="4038600"/>
            <a:ext cx="3810001" cy="254773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iler1.egr.msu.edu\cifs.homedir\dotwindows\Desktop\Tech Presentation Pics\moon-Clem-topomap.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260" y="2252390"/>
            <a:ext cx="4429539" cy="4333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86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Barometric</a:t>
            </a:r>
            <a:endParaRPr lang="en-US" dirty="0"/>
          </a:p>
        </p:txBody>
      </p:sp>
      <p:sp>
        <p:nvSpPr>
          <p:cNvPr id="4" name="Content Placeholder 3"/>
          <p:cNvSpPr>
            <a:spLocks noGrp="1"/>
          </p:cNvSpPr>
          <p:nvPr>
            <p:ph sz="quarter" idx="13"/>
          </p:nvPr>
        </p:nvSpPr>
        <p:spPr/>
        <p:txBody>
          <a:bodyPr/>
          <a:lstStyle/>
          <a:p>
            <a:r>
              <a:rPr lang="en-US" dirty="0" smtClean="0"/>
              <a:t>Measures altitude </a:t>
            </a:r>
            <a:r>
              <a:rPr lang="en-US" i="1" dirty="0" smtClean="0"/>
              <a:t>by means of measuring air pressure</a:t>
            </a:r>
          </a:p>
          <a:p>
            <a:r>
              <a:rPr lang="en-US" dirty="0" smtClean="0"/>
              <a:t>Relationship between </a:t>
            </a:r>
            <a:r>
              <a:rPr lang="en-US" dirty="0" smtClean="0"/>
              <a:t>altitude  </a:t>
            </a:r>
            <a:r>
              <a:rPr lang="en-US" dirty="0" smtClean="0"/>
              <a:t>&amp; air pressure</a:t>
            </a:r>
            <a:endParaRPr lang="en-US" dirty="0"/>
          </a:p>
        </p:txBody>
      </p:sp>
      <p:pic>
        <p:nvPicPr>
          <p:cNvPr id="5" name="Content Placeholder 4"/>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4114800" y="1828800"/>
            <a:ext cx="4529137" cy="3930253"/>
          </a:xfrm>
        </p:spPr>
      </p:pic>
    </p:spTree>
    <p:extLst>
      <p:ext uri="{BB962C8B-B14F-4D97-AF65-F5344CB8AC3E}">
        <p14:creationId xmlns:p14="http://schemas.microsoft.com/office/powerpoint/2010/main" val="39160743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i="1" dirty="0" smtClean="0"/>
              <a:t>Disadvantages</a:t>
            </a:r>
            <a:endParaRPr lang="en-US" i="1" dirty="0"/>
          </a:p>
        </p:txBody>
      </p:sp>
      <p:sp>
        <p:nvSpPr>
          <p:cNvPr id="6" name="Text Placeholder 5"/>
          <p:cNvSpPr>
            <a:spLocks noGrp="1"/>
          </p:cNvSpPr>
          <p:nvPr>
            <p:ph type="body" idx="1"/>
          </p:nvPr>
        </p:nvSpPr>
        <p:spPr/>
        <p:txBody>
          <a:bodyPr>
            <a:noAutofit/>
          </a:bodyPr>
          <a:lstStyle/>
          <a:p>
            <a:r>
              <a:rPr lang="en-US" sz="4000" dirty="0" smtClean="0"/>
              <a:t>Radar</a:t>
            </a:r>
            <a:endParaRPr lang="en-US" sz="4000" dirty="0"/>
          </a:p>
        </p:txBody>
      </p:sp>
      <p:sp>
        <p:nvSpPr>
          <p:cNvPr id="7" name="Content Placeholder 6"/>
          <p:cNvSpPr>
            <a:spLocks noGrp="1"/>
          </p:cNvSpPr>
          <p:nvPr>
            <p:ph sz="half" idx="2"/>
          </p:nvPr>
        </p:nvSpPr>
        <p:spPr/>
        <p:txBody>
          <a:bodyPr>
            <a:normAutofit/>
          </a:bodyPr>
          <a:lstStyle/>
          <a:p>
            <a:r>
              <a:rPr lang="en-US" dirty="0" smtClean="0"/>
              <a:t>Requires extra licensing</a:t>
            </a:r>
          </a:p>
          <a:p>
            <a:r>
              <a:rPr lang="en-US" dirty="0" smtClean="0"/>
              <a:t>Actively transmitting on FCC frequencies </a:t>
            </a:r>
          </a:p>
          <a:p>
            <a:pPr lvl="1"/>
            <a:r>
              <a:rPr lang="en-US" dirty="0" smtClean="0"/>
              <a:t>$10,000 fines</a:t>
            </a:r>
          </a:p>
          <a:p>
            <a:pPr lvl="1"/>
            <a:r>
              <a:rPr lang="en-US" dirty="0" smtClean="0"/>
              <a:t>1 year imprisonment</a:t>
            </a:r>
            <a:endParaRPr lang="en-US" dirty="0"/>
          </a:p>
        </p:txBody>
      </p:sp>
      <p:pic>
        <p:nvPicPr>
          <p:cNvPr id="2" name="Content Placeholder 1"/>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937125" y="2974975"/>
            <a:ext cx="2835275" cy="2835275"/>
          </a:xfrm>
        </p:spPr>
      </p:pic>
      <p:sp>
        <p:nvSpPr>
          <p:cNvPr id="10" name="Text Placeholder 5"/>
          <p:cNvSpPr>
            <a:spLocks noGrp="1"/>
          </p:cNvSpPr>
          <p:nvPr>
            <p:ph type="body" idx="1"/>
          </p:nvPr>
        </p:nvSpPr>
        <p:spPr>
          <a:xfrm>
            <a:off x="4876800" y="2286000"/>
            <a:ext cx="3057148" cy="639762"/>
          </a:xfrm>
        </p:spPr>
        <p:txBody>
          <a:bodyPr>
            <a:noAutofit/>
          </a:bodyPr>
          <a:lstStyle/>
          <a:p>
            <a:pPr algn="ctr"/>
            <a:r>
              <a:rPr lang="en-US" dirty="0" smtClean="0"/>
              <a:t>FCC</a:t>
            </a:r>
            <a:endParaRPr lang="en-US" dirty="0"/>
          </a:p>
        </p:txBody>
      </p:sp>
    </p:spTree>
    <p:extLst>
      <p:ext uri="{BB962C8B-B14F-4D97-AF65-F5344CB8AC3E}">
        <p14:creationId xmlns:p14="http://schemas.microsoft.com/office/powerpoint/2010/main" val="11373283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i="1" dirty="0" smtClean="0"/>
              <a:t>Disadvantages</a:t>
            </a:r>
            <a:endParaRPr lang="en-US" i="1" dirty="0"/>
          </a:p>
        </p:txBody>
      </p:sp>
      <p:sp>
        <p:nvSpPr>
          <p:cNvPr id="6" name="Text Placeholder 5"/>
          <p:cNvSpPr>
            <a:spLocks noGrp="1"/>
          </p:cNvSpPr>
          <p:nvPr>
            <p:ph type="body" idx="1"/>
          </p:nvPr>
        </p:nvSpPr>
        <p:spPr/>
        <p:txBody>
          <a:bodyPr>
            <a:noAutofit/>
          </a:bodyPr>
          <a:lstStyle/>
          <a:p>
            <a:r>
              <a:rPr lang="en-US" sz="4000" dirty="0" err="1" smtClean="0"/>
              <a:t>LiDAR</a:t>
            </a:r>
            <a:endParaRPr lang="en-US" sz="4000" dirty="0"/>
          </a:p>
        </p:txBody>
      </p:sp>
      <p:sp>
        <p:nvSpPr>
          <p:cNvPr id="7" name="Content Placeholder 6"/>
          <p:cNvSpPr>
            <a:spLocks noGrp="1"/>
          </p:cNvSpPr>
          <p:nvPr>
            <p:ph sz="half" idx="2"/>
          </p:nvPr>
        </p:nvSpPr>
        <p:spPr/>
        <p:txBody>
          <a:bodyPr/>
          <a:lstStyle/>
          <a:p>
            <a:r>
              <a:rPr lang="en-US" dirty="0" smtClean="0"/>
              <a:t>Expensive</a:t>
            </a:r>
          </a:p>
          <a:p>
            <a:r>
              <a:rPr lang="en-US" dirty="0" smtClean="0"/>
              <a:t>Location on our rocket?</a:t>
            </a:r>
            <a:endParaRPr lang="en-US" dirty="0" smtClean="0"/>
          </a:p>
          <a:p>
            <a:pPr lvl="1"/>
            <a:r>
              <a:rPr lang="en-US" dirty="0" smtClean="0"/>
              <a:t>Needs to point down</a:t>
            </a:r>
          </a:p>
        </p:txBody>
      </p:sp>
      <p:pic>
        <p:nvPicPr>
          <p:cNvPr id="4" name="Content Placeholder 3"/>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645025" y="3110309"/>
            <a:ext cx="3419475" cy="2564606"/>
          </a:xfrm>
        </p:spPr>
      </p:pic>
    </p:spTree>
    <p:extLst>
      <p:ext uri="{BB962C8B-B14F-4D97-AF65-F5344CB8AC3E}">
        <p14:creationId xmlns:p14="http://schemas.microsoft.com/office/powerpoint/2010/main" val="30005002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Disadvantages</a:t>
            </a:r>
            <a:endParaRPr lang="en-US" dirty="0"/>
          </a:p>
        </p:txBody>
      </p:sp>
      <p:sp>
        <p:nvSpPr>
          <p:cNvPr id="3" name="Text Placeholder 2"/>
          <p:cNvSpPr>
            <a:spLocks noGrp="1"/>
          </p:cNvSpPr>
          <p:nvPr>
            <p:ph type="body" idx="1"/>
          </p:nvPr>
        </p:nvSpPr>
        <p:spPr/>
        <p:txBody>
          <a:bodyPr>
            <a:noAutofit/>
          </a:bodyPr>
          <a:lstStyle/>
          <a:p>
            <a:r>
              <a:rPr lang="en-US" sz="3600" dirty="0" smtClean="0"/>
              <a:t>GPS</a:t>
            </a:r>
            <a:endParaRPr lang="en-US" sz="3600" dirty="0"/>
          </a:p>
        </p:txBody>
      </p:sp>
      <p:sp>
        <p:nvSpPr>
          <p:cNvPr id="4" name="Content Placeholder 3"/>
          <p:cNvSpPr>
            <a:spLocks noGrp="1"/>
          </p:cNvSpPr>
          <p:nvPr>
            <p:ph sz="half" idx="2"/>
          </p:nvPr>
        </p:nvSpPr>
        <p:spPr/>
        <p:txBody>
          <a:bodyPr>
            <a:normAutofit fontScale="92500" lnSpcReduction="10000"/>
          </a:bodyPr>
          <a:lstStyle/>
          <a:p>
            <a:r>
              <a:rPr lang="en-US" dirty="0" smtClean="0"/>
              <a:t>Real-time measurement confinements</a:t>
            </a:r>
          </a:p>
          <a:p>
            <a:pPr lvl="1"/>
            <a:r>
              <a:rPr lang="en-US" dirty="0"/>
              <a:t>Governmental</a:t>
            </a:r>
          </a:p>
          <a:p>
            <a:pPr lvl="1"/>
            <a:r>
              <a:rPr lang="en-US" dirty="0"/>
              <a:t>Target’s </a:t>
            </a:r>
            <a:r>
              <a:rPr lang="en-US" dirty="0" smtClean="0"/>
              <a:t>Acceleration</a:t>
            </a:r>
          </a:p>
          <a:p>
            <a:r>
              <a:rPr lang="en-US" dirty="0"/>
              <a:t>Generally less accurate than </a:t>
            </a:r>
            <a:r>
              <a:rPr lang="en-US" dirty="0" smtClean="0"/>
              <a:t>barometric</a:t>
            </a:r>
          </a:p>
          <a:p>
            <a:pPr lvl="1"/>
            <a:endParaRPr lang="en-US" dirty="0"/>
          </a:p>
          <a:p>
            <a:pPr lvl="1"/>
            <a:endParaRPr lang="en-US" dirty="0" smtClean="0"/>
          </a:p>
          <a:p>
            <a:pPr lvl="1"/>
            <a:endParaRPr lang="en-US" dirty="0" smtClean="0"/>
          </a:p>
          <a:p>
            <a:endParaRPr lang="en-US" dirty="0"/>
          </a:p>
        </p:txBody>
      </p:sp>
      <p:pic>
        <p:nvPicPr>
          <p:cNvPr id="7" name="Content Placeholder 6"/>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4660923" y="3419148"/>
            <a:ext cx="3419475" cy="1923454"/>
          </a:xfrm>
        </p:spPr>
      </p:pic>
      <p:sp>
        <p:nvSpPr>
          <p:cNvPr id="8" name="TextBox 7"/>
          <p:cNvSpPr txBox="1"/>
          <p:nvPr/>
        </p:nvSpPr>
        <p:spPr>
          <a:xfrm>
            <a:off x="6103961" y="3657600"/>
            <a:ext cx="533400" cy="1446550"/>
          </a:xfrm>
          <a:prstGeom prst="rect">
            <a:avLst/>
          </a:prstGeom>
          <a:noFill/>
        </p:spPr>
        <p:txBody>
          <a:bodyPr wrap="square" rtlCol="0">
            <a:spAutoFit/>
          </a:bodyPr>
          <a:lstStyle/>
          <a:p>
            <a:pPr algn="ctr"/>
            <a:r>
              <a:rPr lang="en-US" sz="8800" dirty="0" smtClean="0">
                <a:solidFill>
                  <a:srgbClr val="FF0000"/>
                </a:solidFill>
              </a:rPr>
              <a:t>?</a:t>
            </a:r>
            <a:endParaRPr lang="en-US" sz="8800" dirty="0">
              <a:solidFill>
                <a:srgbClr val="FF0000"/>
              </a:solidFill>
            </a:endParaRPr>
          </a:p>
        </p:txBody>
      </p:sp>
    </p:spTree>
    <p:extLst>
      <p:ext uri="{BB962C8B-B14F-4D97-AF65-F5344CB8AC3E}">
        <p14:creationId xmlns:p14="http://schemas.microsoft.com/office/powerpoint/2010/main" val="11220034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Why barometric?</a:t>
            </a:r>
            <a:endParaRPr lang="en-US" dirty="0"/>
          </a:p>
        </p:txBody>
      </p:sp>
      <p:sp>
        <p:nvSpPr>
          <p:cNvPr id="6" name="Text Placeholder 5"/>
          <p:cNvSpPr>
            <a:spLocks noGrp="1"/>
          </p:cNvSpPr>
          <p:nvPr>
            <p:ph type="body" idx="1"/>
          </p:nvPr>
        </p:nvSpPr>
        <p:spPr/>
        <p:txBody>
          <a:bodyPr/>
          <a:lstStyle/>
          <a:p>
            <a:r>
              <a:rPr lang="en-US" dirty="0" smtClean="0"/>
              <a:t>Advantages</a:t>
            </a:r>
            <a:endParaRPr lang="en-US" dirty="0"/>
          </a:p>
        </p:txBody>
      </p:sp>
      <p:sp>
        <p:nvSpPr>
          <p:cNvPr id="7" name="Content Placeholder 6"/>
          <p:cNvSpPr>
            <a:spLocks noGrp="1"/>
          </p:cNvSpPr>
          <p:nvPr>
            <p:ph sz="half" idx="2"/>
          </p:nvPr>
        </p:nvSpPr>
        <p:spPr/>
        <p:txBody>
          <a:bodyPr/>
          <a:lstStyle/>
          <a:p>
            <a:r>
              <a:rPr lang="en-US" dirty="0" smtClean="0"/>
              <a:t>Independence</a:t>
            </a:r>
          </a:p>
          <a:p>
            <a:r>
              <a:rPr lang="en-US" dirty="0" smtClean="0"/>
              <a:t>Accuracy</a:t>
            </a:r>
          </a:p>
          <a:p>
            <a:r>
              <a:rPr lang="en-US" dirty="0" smtClean="0"/>
              <a:t>Cheap</a:t>
            </a:r>
          </a:p>
          <a:p>
            <a:r>
              <a:rPr lang="en-US" dirty="0" smtClean="0"/>
              <a:t>Ease of  implementation</a:t>
            </a:r>
          </a:p>
          <a:p>
            <a:pPr marL="68580" indent="0">
              <a:buNone/>
            </a:pPr>
            <a:endParaRPr lang="en-US" dirty="0"/>
          </a:p>
        </p:txBody>
      </p:sp>
      <p:sp>
        <p:nvSpPr>
          <p:cNvPr id="8" name="Text Placeholder 7"/>
          <p:cNvSpPr>
            <a:spLocks noGrp="1"/>
          </p:cNvSpPr>
          <p:nvPr>
            <p:ph type="body" sz="quarter" idx="3"/>
          </p:nvPr>
        </p:nvSpPr>
        <p:spPr/>
        <p:txBody>
          <a:bodyPr/>
          <a:lstStyle/>
          <a:p>
            <a:r>
              <a:rPr lang="en-US" dirty="0" smtClean="0"/>
              <a:t>Drawback</a:t>
            </a:r>
            <a:endParaRPr lang="en-US" dirty="0"/>
          </a:p>
        </p:txBody>
      </p:sp>
      <p:sp>
        <p:nvSpPr>
          <p:cNvPr id="9" name="Content Placeholder 8"/>
          <p:cNvSpPr>
            <a:spLocks noGrp="1"/>
          </p:cNvSpPr>
          <p:nvPr>
            <p:ph sz="quarter" idx="4"/>
          </p:nvPr>
        </p:nvSpPr>
        <p:spPr/>
        <p:txBody>
          <a:bodyPr/>
          <a:lstStyle/>
          <a:p>
            <a:r>
              <a:rPr lang="en-US" dirty="0" smtClean="0"/>
              <a:t>Recalibration with varying temperature</a:t>
            </a:r>
            <a:endParaRPr lang="en-US" dirty="0"/>
          </a:p>
        </p:txBody>
      </p:sp>
    </p:spTree>
    <p:extLst>
      <p:ext uri="{BB962C8B-B14F-4D97-AF65-F5344CB8AC3E}">
        <p14:creationId xmlns:p14="http://schemas.microsoft.com/office/powerpoint/2010/main" val="21647056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dirty="0" smtClean="0"/>
              <a:t>MPXM2102 Altimeter</a:t>
            </a:r>
            <a:endParaRPr lang="en-US" dirty="0"/>
          </a:p>
        </p:txBody>
      </p:sp>
      <p:sp>
        <p:nvSpPr>
          <p:cNvPr id="10" name="Content Placeholder 9"/>
          <p:cNvSpPr>
            <a:spLocks noGrp="1"/>
          </p:cNvSpPr>
          <p:nvPr>
            <p:ph sz="quarter" idx="13"/>
          </p:nvPr>
        </p:nvSpPr>
        <p:spPr/>
        <p:txBody>
          <a:bodyPr>
            <a:normAutofit lnSpcReduction="10000"/>
          </a:bodyPr>
          <a:lstStyle/>
          <a:p>
            <a:r>
              <a:rPr lang="en-US" dirty="0" err="1"/>
              <a:t>Piezoresistive</a:t>
            </a:r>
            <a:r>
              <a:rPr lang="en-US" dirty="0"/>
              <a:t> </a:t>
            </a:r>
            <a:r>
              <a:rPr lang="en-US" dirty="0" smtClean="0"/>
              <a:t>sensor</a:t>
            </a:r>
          </a:p>
          <a:p>
            <a:r>
              <a:rPr lang="en-US" dirty="0" smtClean="0"/>
              <a:t>Differential pressure </a:t>
            </a:r>
            <a:r>
              <a:rPr lang="en-US" dirty="0"/>
              <a:t>&amp; linear voltage </a:t>
            </a:r>
            <a:r>
              <a:rPr lang="en-US" dirty="0" smtClean="0"/>
              <a:t>output</a:t>
            </a:r>
          </a:p>
          <a:p>
            <a:r>
              <a:rPr lang="en-US" dirty="0" smtClean="0"/>
              <a:t>Silicon diaphragm with strain gauge</a:t>
            </a:r>
          </a:p>
          <a:p>
            <a:r>
              <a:rPr lang="en-US" dirty="0" smtClean="0"/>
              <a:t>Sensitivity ratio metric to supply voltage.</a:t>
            </a:r>
            <a:endParaRPr lang="en-US" dirty="0"/>
          </a:p>
        </p:txBody>
      </p:sp>
      <p:pic>
        <p:nvPicPr>
          <p:cNvPr id="12" name="Picture 2" descr="\\filer1.egr.msu.edu\cifs.homedir\dotwindows\Desktop\dadfsd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345" y="264795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7122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err="1" smtClean="0"/>
              <a:t>Piezoresistive</a:t>
            </a:r>
            <a:r>
              <a:rPr lang="en-US" dirty="0" smtClean="0"/>
              <a:t> Sensor</a:t>
            </a:r>
            <a:endParaRPr lang="en-US" dirty="0"/>
          </a:p>
        </p:txBody>
      </p:sp>
      <p:sp>
        <p:nvSpPr>
          <p:cNvPr id="8" name="Content Placeholder 7"/>
          <p:cNvSpPr>
            <a:spLocks noGrp="1"/>
          </p:cNvSpPr>
          <p:nvPr>
            <p:ph sz="quarter" idx="13"/>
          </p:nvPr>
        </p:nvSpPr>
        <p:spPr/>
        <p:txBody>
          <a:bodyPr>
            <a:normAutofit fontScale="92500"/>
          </a:bodyPr>
          <a:lstStyle/>
          <a:p>
            <a:r>
              <a:rPr lang="en-US" smtClean="0"/>
              <a:t>Silicon diaphragm </a:t>
            </a:r>
            <a:r>
              <a:rPr lang="en-US" dirty="0"/>
              <a:t>connected to pressure side and vacuum side</a:t>
            </a:r>
            <a:r>
              <a:rPr lang="en-US" dirty="0" smtClean="0"/>
              <a:t>.</a:t>
            </a:r>
          </a:p>
          <a:p>
            <a:r>
              <a:rPr lang="en-US" dirty="0" smtClean="0"/>
              <a:t>Change in shape of thin-film resistor changes resistivity</a:t>
            </a:r>
          </a:p>
          <a:p>
            <a:r>
              <a:rPr lang="en-US" dirty="0" smtClean="0"/>
              <a:t>Resistance changes output voltage</a:t>
            </a:r>
          </a:p>
          <a:p>
            <a:endParaRPr lang="en-US" dirty="0" smtClean="0"/>
          </a:p>
          <a:p>
            <a:endParaRPr lang="en-US" dirty="0"/>
          </a:p>
        </p:txBody>
      </p:sp>
      <p:pic>
        <p:nvPicPr>
          <p:cNvPr id="12" name="Content Placeholder 11"/>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5224721" y="2312988"/>
            <a:ext cx="2260082" cy="3494087"/>
          </a:xfrm>
        </p:spPr>
      </p:pic>
    </p:spTree>
    <p:extLst>
      <p:ext uri="{BB962C8B-B14F-4D97-AF65-F5344CB8AC3E}">
        <p14:creationId xmlns:p14="http://schemas.microsoft.com/office/powerpoint/2010/main" val="29876612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Pressure As a Voltage </a:t>
            </a:r>
            <a:endParaRPr lang="en-US" dirty="0"/>
          </a:p>
        </p:txBody>
      </p:sp>
      <p:sp>
        <p:nvSpPr>
          <p:cNvPr id="3" name="Content Placeholder 2"/>
          <p:cNvSpPr>
            <a:spLocks noGrp="1"/>
          </p:cNvSpPr>
          <p:nvPr>
            <p:ph sz="quarter" idx="13"/>
          </p:nvPr>
        </p:nvSpPr>
        <p:spPr/>
        <p:txBody>
          <a:bodyPr/>
          <a:lstStyle/>
          <a:p>
            <a:r>
              <a:rPr lang="en-US" dirty="0" smtClean="0"/>
              <a:t>Increasing pressure on atmospheric side relative to vacuum side increases voltage and vice versa</a:t>
            </a:r>
          </a:p>
        </p:txBody>
      </p:sp>
      <p:pic>
        <p:nvPicPr>
          <p:cNvPr id="5" name="Content Placeholder 4"/>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5135562" y="2840831"/>
            <a:ext cx="2438400" cy="2438400"/>
          </a:xfrm>
        </p:spPr>
      </p:pic>
    </p:spTree>
    <p:extLst>
      <p:ext uri="{BB962C8B-B14F-4D97-AF65-F5344CB8AC3E}">
        <p14:creationId xmlns:p14="http://schemas.microsoft.com/office/powerpoint/2010/main" val="37061336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Differential output &amp; linearity</a:t>
            </a:r>
            <a:endParaRPr lang="en-US" dirty="0"/>
          </a:p>
        </p:txBody>
      </p:sp>
      <p:sp>
        <p:nvSpPr>
          <p:cNvPr id="3" name="Content Placeholder 2"/>
          <p:cNvSpPr>
            <a:spLocks noGrp="1"/>
          </p:cNvSpPr>
          <p:nvPr>
            <p:ph sz="quarter" idx="13"/>
          </p:nvPr>
        </p:nvSpPr>
        <p:spPr/>
        <p:txBody>
          <a:bodyPr/>
          <a:lstStyle/>
          <a:p>
            <a:r>
              <a:rPr lang="en-US" dirty="0" smtClean="0"/>
              <a:t>Ratio metric:</a:t>
            </a:r>
          </a:p>
          <a:p>
            <a:pPr lvl="1"/>
            <a:r>
              <a:rPr lang="en-US" sz="1600" dirty="0" smtClean="0"/>
              <a:t>10V source = 40mV Span</a:t>
            </a:r>
          </a:p>
          <a:p>
            <a:pPr lvl="1"/>
            <a:r>
              <a:rPr lang="en-US" sz="1600" dirty="0" smtClean="0"/>
              <a:t>3.3V/10V * 40mV = 13.2mV span</a:t>
            </a:r>
          </a:p>
          <a:p>
            <a:r>
              <a:rPr lang="en-US" sz="1800" dirty="0" smtClean="0"/>
              <a:t>Sensitivity </a:t>
            </a:r>
            <a:r>
              <a:rPr lang="el-GR" sz="1800" dirty="0" smtClean="0"/>
              <a:t>Δ</a:t>
            </a:r>
            <a:r>
              <a:rPr lang="en-US" sz="1800" dirty="0" smtClean="0"/>
              <a:t>V/</a:t>
            </a:r>
            <a:r>
              <a:rPr lang="el-GR" sz="1800" dirty="0" smtClean="0"/>
              <a:t>Δ</a:t>
            </a:r>
            <a:r>
              <a:rPr lang="en-US" sz="1800" dirty="0" smtClean="0"/>
              <a:t>P</a:t>
            </a:r>
          </a:p>
          <a:p>
            <a:r>
              <a:rPr lang="en-US" sz="1800" dirty="0" smtClean="0"/>
              <a:t>Taking the difference of voltage from atmospheric to vacuum side give voltage corresponding to altitude</a:t>
            </a:r>
          </a:p>
        </p:txBody>
      </p:sp>
      <p:sp>
        <p:nvSpPr>
          <p:cNvPr id="4" name="Content Placeholder 3"/>
          <p:cNvSpPr>
            <a:spLocks noGrp="1"/>
          </p:cNvSpPr>
          <p:nvPr>
            <p:ph sz="quarter" idx="14"/>
          </p:nvPr>
        </p:nvSpPr>
        <p:spPr/>
        <p:txBody>
          <a:bodyPr/>
          <a:lstStyle/>
          <a:p>
            <a:r>
              <a:rPr lang="en-US" dirty="0" smtClean="0"/>
              <a:t>Output w/ </a:t>
            </a:r>
            <a:r>
              <a:rPr lang="en-US" dirty="0" err="1" smtClean="0"/>
              <a:t>Vs</a:t>
            </a:r>
            <a:r>
              <a:rPr lang="en-US" dirty="0" smtClean="0"/>
              <a:t> = 10V</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743200"/>
            <a:ext cx="3520938"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8591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ADC via MSP430</a:t>
            </a:r>
            <a:endParaRPr lang="en-US" dirty="0"/>
          </a:p>
        </p:txBody>
      </p:sp>
      <p:sp>
        <p:nvSpPr>
          <p:cNvPr id="3" name="Content Placeholder 2"/>
          <p:cNvSpPr>
            <a:spLocks noGrp="1"/>
          </p:cNvSpPr>
          <p:nvPr>
            <p:ph idx="1"/>
          </p:nvPr>
        </p:nvSpPr>
        <p:spPr/>
        <p:txBody>
          <a:bodyPr/>
          <a:lstStyle/>
          <a:p>
            <a:r>
              <a:rPr lang="en-US" dirty="0" smtClean="0"/>
              <a:t>Using the MSP430, analog voltage readings from the altimeter can be stored and referenced</a:t>
            </a:r>
          </a:p>
          <a:p>
            <a:r>
              <a:rPr lang="en-US" dirty="0" smtClean="0"/>
              <a:t>These readings can then be compared to a pre-set level</a:t>
            </a:r>
          </a:p>
          <a:p>
            <a:pPr lvl="1"/>
            <a:r>
              <a:rPr lang="en-US" dirty="0" smtClean="0"/>
              <a:t>Must determine average output voltage for said level</a:t>
            </a:r>
          </a:p>
          <a:p>
            <a:pPr lvl="1"/>
            <a:r>
              <a:rPr lang="en-US" dirty="0" smtClean="0"/>
              <a:t>Once MSP430 sees a match, toggles an output pin, and main parachute deploys</a:t>
            </a:r>
          </a:p>
          <a:p>
            <a:pPr lvl="1"/>
            <a:endParaRPr lang="en-US" dirty="0" smtClean="0"/>
          </a:p>
          <a:p>
            <a:endParaRPr lang="en-US" dirty="0" smtClean="0"/>
          </a:p>
        </p:txBody>
      </p:sp>
      <p:pic>
        <p:nvPicPr>
          <p:cNvPr id="1026" name="Picture 2" descr="\\filer1.egr.msu.edu\cifs.homedir\dotwindows\Desktop\msp434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1800" y="990600"/>
            <a:ext cx="1303338" cy="1659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78955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024744" cy="1143000"/>
          </a:xfrm>
        </p:spPr>
        <p:txBody>
          <a:bodyPr/>
          <a:lstStyle/>
          <a:p>
            <a:r>
              <a:rPr lang="en-US" dirty="0" smtClean="0"/>
              <a:t>Example ADC code</a:t>
            </a:r>
            <a:endParaRPr lang="en-US" dirty="0"/>
          </a:p>
        </p:txBody>
      </p:sp>
      <p:sp>
        <p:nvSpPr>
          <p:cNvPr id="4" name="Content Placeholder 3"/>
          <p:cNvSpPr>
            <a:spLocks noGrp="1"/>
          </p:cNvSpPr>
          <p:nvPr>
            <p:ph sz="half" idx="4294967295"/>
          </p:nvPr>
        </p:nvSpPr>
        <p:spPr>
          <a:xfrm>
            <a:off x="457200" y="1752600"/>
            <a:ext cx="8229600" cy="2057400"/>
          </a:xfrm>
          <a:prstGeom prst="rect">
            <a:avLst/>
          </a:prstGeom>
        </p:spPr>
        <p:txBody>
          <a:bodyPr>
            <a:normAutofit fontScale="92500" lnSpcReduction="20000"/>
          </a:bodyPr>
          <a:lstStyle/>
          <a:p>
            <a:r>
              <a:rPr lang="en-US" dirty="0" smtClean="0"/>
              <a:t>Similar to in-class Labs</a:t>
            </a:r>
          </a:p>
          <a:p>
            <a:r>
              <a:rPr lang="en-US" dirty="0" smtClean="0"/>
              <a:t>Set up ADC10CTL0</a:t>
            </a:r>
          </a:p>
          <a:p>
            <a:pPr lvl="1"/>
            <a:r>
              <a:rPr lang="en-US" dirty="0" smtClean="0"/>
              <a:t>For ISR, sampling rate, and reference voltage (among others)</a:t>
            </a:r>
          </a:p>
          <a:p>
            <a:r>
              <a:rPr lang="en-US" dirty="0" smtClean="0"/>
              <a:t>Set up ADC10CTL1</a:t>
            </a:r>
          </a:p>
          <a:p>
            <a:pPr lvl="1"/>
            <a:r>
              <a:rPr lang="en-US" dirty="0" smtClean="0"/>
              <a:t>To enable analog input pin and repeat-single-channel</a:t>
            </a:r>
          </a:p>
          <a:p>
            <a:pPr lvl="1"/>
            <a:endParaRPr lang="en-US" dirty="0" smtClean="0"/>
          </a:p>
          <a:p>
            <a:pPr lvl="1"/>
            <a:endParaRPr lang="en-US" dirty="0"/>
          </a:p>
        </p:txBody>
      </p:sp>
      <p:pic>
        <p:nvPicPr>
          <p:cNvPr id="6" name="Content Placeholder 5"/>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533400" y="3962400"/>
            <a:ext cx="8077200" cy="2209800"/>
          </a:xfrm>
          <a:prstGeom prst="rect">
            <a:avLst/>
          </a:prstGeom>
        </p:spPr>
      </p:pic>
    </p:spTree>
    <p:extLst>
      <p:ext uri="{BB962C8B-B14F-4D97-AF65-F5344CB8AC3E}">
        <p14:creationId xmlns:p14="http://schemas.microsoft.com/office/powerpoint/2010/main" val="21574183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024744" cy="1143000"/>
          </a:xfrm>
        </p:spPr>
        <p:txBody>
          <a:bodyPr/>
          <a:lstStyle/>
          <a:p>
            <a:r>
              <a:rPr lang="en-US" dirty="0" smtClean="0"/>
              <a:t>Example ADC code</a:t>
            </a:r>
            <a:endParaRPr lang="en-US" dirty="0"/>
          </a:p>
        </p:txBody>
      </p:sp>
      <p:sp>
        <p:nvSpPr>
          <p:cNvPr id="3" name="Content Placeholder 2"/>
          <p:cNvSpPr>
            <a:spLocks noGrp="1"/>
          </p:cNvSpPr>
          <p:nvPr>
            <p:ph sz="half" idx="4294967295"/>
          </p:nvPr>
        </p:nvSpPr>
        <p:spPr>
          <a:xfrm>
            <a:off x="457200" y="2133600"/>
            <a:ext cx="8382000" cy="2743200"/>
          </a:xfrm>
          <a:prstGeom prst="rect">
            <a:avLst/>
          </a:prstGeom>
        </p:spPr>
        <p:txBody>
          <a:bodyPr/>
          <a:lstStyle/>
          <a:p>
            <a:r>
              <a:rPr lang="en-US" dirty="0" smtClean="0"/>
              <a:t>Once ADC is activated, conversions results are stored in ADC10MEM</a:t>
            </a:r>
          </a:p>
          <a:p>
            <a:r>
              <a:rPr lang="en-US" dirty="0" smtClean="0"/>
              <a:t>Use </a:t>
            </a:r>
            <a:r>
              <a:rPr lang="en-US" b="1" dirty="0" smtClean="0"/>
              <a:t>if</a:t>
            </a:r>
            <a:r>
              <a:rPr lang="en-US" dirty="0" smtClean="0"/>
              <a:t> statement in a </a:t>
            </a:r>
            <a:r>
              <a:rPr lang="en-US" b="1" dirty="0" smtClean="0"/>
              <a:t>while</a:t>
            </a:r>
            <a:r>
              <a:rPr lang="en-US" dirty="0" smtClean="0"/>
              <a:t>(1) loop for actual comparing of data</a:t>
            </a:r>
            <a:endParaRPr lang="en-US" dirty="0"/>
          </a:p>
        </p:txBody>
      </p:sp>
      <p:pic>
        <p:nvPicPr>
          <p:cNvPr id="5" name="Content Placeholder 4"/>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1066800" y="4038600"/>
            <a:ext cx="6675124" cy="2133600"/>
          </a:xfrm>
          <a:prstGeom prst="rect">
            <a:avLst/>
          </a:prstGeom>
        </p:spPr>
      </p:pic>
    </p:spTree>
    <p:extLst>
      <p:ext uri="{BB962C8B-B14F-4D97-AF65-F5344CB8AC3E}">
        <p14:creationId xmlns:p14="http://schemas.microsoft.com/office/powerpoint/2010/main" val="4476765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Diagram</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45850" y="2324100"/>
            <a:ext cx="5371312" cy="3508375"/>
          </a:xfrm>
        </p:spPr>
      </p:pic>
    </p:spTree>
    <p:extLst>
      <p:ext uri="{BB962C8B-B14F-4D97-AF65-F5344CB8AC3E}">
        <p14:creationId xmlns:p14="http://schemas.microsoft.com/office/powerpoint/2010/main" val="17774724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Electronics Bay (E-Bay)</a:t>
            </a:r>
            <a:endParaRPr lang="en-US"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06192" y="2324100"/>
            <a:ext cx="5250628" cy="3508375"/>
          </a:xfrm>
        </p:spPr>
      </p:pic>
    </p:spTree>
    <p:extLst>
      <p:ext uri="{BB962C8B-B14F-4D97-AF65-F5344CB8AC3E}">
        <p14:creationId xmlns:p14="http://schemas.microsoft.com/office/powerpoint/2010/main" val="18710359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024744" cy="838200"/>
          </a:xfrm>
        </p:spPr>
        <p:txBody>
          <a:bodyPr/>
          <a:lstStyle/>
          <a:p>
            <a:r>
              <a:rPr lang="en-US" dirty="0" smtClean="0"/>
              <a:t>Final Product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1706469"/>
            <a:ext cx="3657600" cy="4733365"/>
          </a:xfrm>
        </p:spPr>
      </p:pic>
      <p:sp>
        <p:nvSpPr>
          <p:cNvPr id="7" name="Content Placeholder 2"/>
          <p:cNvSpPr txBox="1">
            <a:spLocks/>
          </p:cNvSpPr>
          <p:nvPr/>
        </p:nvSpPr>
        <p:spPr>
          <a:xfrm>
            <a:off x="4572000" y="1995377"/>
            <a:ext cx="4114800" cy="4114800"/>
          </a:xfrm>
          <a:prstGeom prst="rect">
            <a:avLst/>
          </a:prstGeom>
        </p:spPr>
        <p:txBody>
          <a:bodyPr vert="horz" lIns="91440" tIns="45720" rIns="91440" bIns="45720" rtlCol="0">
            <a:normAutofit fontScale="92500" lnSpcReduction="20000"/>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dirty="0" smtClean="0"/>
              <a:t>DUAL PARACHUTE deployment system</a:t>
            </a:r>
          </a:p>
          <a:p>
            <a:pPr lvl="1"/>
            <a:r>
              <a:rPr lang="en-US" dirty="0" smtClean="0"/>
              <a:t>Altimeter deploys main parachute</a:t>
            </a:r>
          </a:p>
          <a:p>
            <a:pPr lvl="1"/>
            <a:r>
              <a:rPr lang="en-US" dirty="0" smtClean="0"/>
              <a:t>Has two stage parachute deployment system</a:t>
            </a:r>
          </a:p>
          <a:p>
            <a:pPr lvl="1"/>
            <a:r>
              <a:rPr lang="en-US" dirty="0" smtClean="0"/>
              <a:t>Incorporates electronic deployment trigger</a:t>
            </a:r>
          </a:p>
          <a:p>
            <a:r>
              <a:rPr lang="en-US" dirty="0"/>
              <a:t>Height: 4-15 </a:t>
            </a:r>
            <a:r>
              <a:rPr lang="en-US" dirty="0" smtClean="0"/>
              <a:t>feet</a:t>
            </a:r>
          </a:p>
          <a:p>
            <a:r>
              <a:rPr lang="en-US" dirty="0"/>
              <a:t>We will be using a </a:t>
            </a:r>
            <a:r>
              <a:rPr lang="en-US" dirty="0" smtClean="0"/>
              <a:t>       </a:t>
            </a:r>
            <a:r>
              <a:rPr lang="en-US" u="sng" dirty="0" smtClean="0"/>
              <a:t>G-class</a:t>
            </a:r>
            <a:r>
              <a:rPr lang="en-US" dirty="0" smtClean="0"/>
              <a:t> </a:t>
            </a:r>
            <a:r>
              <a:rPr lang="en-US" dirty="0"/>
              <a:t>motor w/o ejection </a:t>
            </a:r>
            <a:r>
              <a:rPr lang="en-US" dirty="0" smtClean="0"/>
              <a:t>charge</a:t>
            </a:r>
            <a:br>
              <a:rPr lang="en-US" dirty="0" smtClean="0"/>
            </a:br>
            <a:endParaRPr lang="en-US" dirty="0"/>
          </a:p>
        </p:txBody>
      </p:sp>
    </p:spTree>
    <p:extLst>
      <p:ext uri="{BB962C8B-B14F-4D97-AF65-F5344CB8AC3E}">
        <p14:creationId xmlns:p14="http://schemas.microsoft.com/office/powerpoint/2010/main" val="22066759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579</TotalTime>
  <Words>569</Words>
  <Application>Microsoft Office PowerPoint</Application>
  <PresentationFormat>On-screen Show (4:3)</PresentationFormat>
  <Paragraphs>189</Paragraphs>
  <Slides>25</Slides>
  <Notes>20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Austin</vt:lpstr>
      <vt:lpstr>Altimeters</vt:lpstr>
      <vt:lpstr>Overview</vt:lpstr>
      <vt:lpstr>Introduction</vt:lpstr>
      <vt:lpstr>What’s the significance?</vt:lpstr>
      <vt:lpstr>Common Applications</vt:lpstr>
      <vt:lpstr>Altimeter Types: GPS</vt:lpstr>
      <vt:lpstr>GPS Trilateration</vt:lpstr>
      <vt:lpstr>Altimeter Types:  Active Remote Sensing</vt:lpstr>
      <vt:lpstr>Active Remote Sensing: LiDAR </vt:lpstr>
      <vt:lpstr>LiDAR Applications</vt:lpstr>
      <vt:lpstr>Barometric</vt:lpstr>
      <vt:lpstr>Disadvantages</vt:lpstr>
      <vt:lpstr>Disadvantages</vt:lpstr>
      <vt:lpstr>Disadvantages</vt:lpstr>
      <vt:lpstr>Why barometric?</vt:lpstr>
      <vt:lpstr>MPXM2102 Altimeter</vt:lpstr>
      <vt:lpstr>Piezoresistive Sensor</vt:lpstr>
      <vt:lpstr>Pressure As a Voltage </vt:lpstr>
      <vt:lpstr>Differential output &amp; linearity</vt:lpstr>
      <vt:lpstr>ADC via MSP430</vt:lpstr>
      <vt:lpstr>Example ADC code</vt:lpstr>
      <vt:lpstr>Example ADC code</vt:lpstr>
      <vt:lpstr>Block Diagram</vt:lpstr>
      <vt:lpstr>Electronics Bay (E-Bay)</vt:lpstr>
      <vt:lpstr>Final Product</vt:lpstr>
    </vt:vector>
  </TitlesOfParts>
  <Company>Michigan State University College of Engineering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Altimeters</dc:title>
  <dc:creator>Tayloire Alonzo Thomas</dc:creator>
  <cp:lastModifiedBy>Tayloire Alonzo Thomas</cp:lastModifiedBy>
  <cp:revision>33</cp:revision>
  <dcterms:created xsi:type="dcterms:W3CDTF">2013-11-06T22:25:06Z</dcterms:created>
  <dcterms:modified xsi:type="dcterms:W3CDTF">2013-11-08T08:48:37Z</dcterms:modified>
</cp:coreProperties>
</file>